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286"/>
  </p:normalViewPr>
  <p:slideViewPr>
    <p:cSldViewPr snapToGrid="0" snapToObjects="1">
      <p:cViewPr varScale="1">
        <p:scale>
          <a:sx n="120" d="100"/>
          <a:sy n="120" d="100"/>
        </p:scale>
        <p:origin x="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8925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1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62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49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61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696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626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12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0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521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80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5/21/21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934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2EC32AE-E4F8-4BC6-BEF2-B48BDD157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8B670D-2169-0641-A7D1-5AD036013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0863" y="1079500"/>
            <a:ext cx="3882286" cy="2138400"/>
          </a:xfrm>
        </p:spPr>
        <p:txBody>
          <a:bodyPr>
            <a:normAutofit/>
          </a:bodyPr>
          <a:lstStyle/>
          <a:p>
            <a:r>
              <a:rPr lang="en-US" dirty="0"/>
              <a:t>Cars4U – Project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FC9D7F-6461-9345-956F-7B6CE99C7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08006" y="4113213"/>
            <a:ext cx="2988000" cy="1655762"/>
          </a:xfrm>
        </p:spPr>
        <p:txBody>
          <a:bodyPr>
            <a:normAutofit/>
          </a:bodyPr>
          <a:lstStyle/>
          <a:p>
            <a:r>
              <a:rPr lang="en-US" dirty="0"/>
              <a:t>Sarah A. Thomas</a:t>
            </a:r>
          </a:p>
        </p:txBody>
      </p:sp>
      <p:pic>
        <p:nvPicPr>
          <p:cNvPr id="4" name="Picture 3" descr="Abstract motion-blurred lights">
            <a:extLst>
              <a:ext uri="{FF2B5EF4-FFF2-40B4-BE49-F238E27FC236}">
                <a16:creationId xmlns:a16="http://schemas.microsoft.com/office/drawing/2014/main" id="{3A2A7675-1792-4498-8FF9-9E92BFD769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20" r="39892" b="-1"/>
          <a:stretch/>
        </p:blipFill>
        <p:spPr>
          <a:xfrm>
            <a:off x="20" y="10"/>
            <a:ext cx="7211993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11C822-2379-4749-95C7-3CDA93294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2006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233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15EF7-DBD7-0F48-B37F-6B04C78A6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- Seats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62E12A-DE6F-B84E-B5C6-4EE9541D08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400" y="1809492"/>
            <a:ext cx="6937835" cy="404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920AE7-B6A9-EB40-9B17-9FB43620CEDD}"/>
              </a:ext>
            </a:extLst>
          </p:cNvPr>
          <p:cNvSpPr txBox="1"/>
          <p:nvPr/>
        </p:nvSpPr>
        <p:spPr>
          <a:xfrm>
            <a:off x="8118391" y="3506420"/>
            <a:ext cx="3781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5.0 is by far the prevalent number of seats.</a:t>
            </a:r>
          </a:p>
        </p:txBody>
      </p:sp>
    </p:spTree>
    <p:extLst>
      <p:ext uri="{BB962C8B-B14F-4D97-AF65-F5344CB8AC3E}">
        <p14:creationId xmlns:p14="http://schemas.microsoft.com/office/powerpoint/2010/main" val="3651473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C3933-1ED9-4040-A01A-FF26E599D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– Kilometers Driven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19E961-C10B-E64B-847F-04678AD69B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400" y="1747709"/>
            <a:ext cx="6306012" cy="404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105A75-2099-924B-BB4B-932EDBE8C424}"/>
              </a:ext>
            </a:extLst>
          </p:cNvPr>
          <p:cNvSpPr txBox="1"/>
          <p:nvPr/>
        </p:nvSpPr>
        <p:spPr>
          <a:xfrm>
            <a:off x="7574692" y="2300071"/>
            <a:ext cx="430015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Kilometers_Driven</a:t>
            </a:r>
            <a:r>
              <a:rPr lang="en-US" dirty="0"/>
              <a:t> is right-skewed and there are many outliers.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Range: 171-6,500,000 km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Mean: 58,699.06 km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Median: 53,416 km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330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11D48-EB6D-1745-B1CB-37501165F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- Power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1AF5C0-8B06-CD46-AE9F-E849E97E0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400" y="1735352"/>
            <a:ext cx="6021804" cy="404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63AB89-7BBC-6148-ADF0-CB719A2008FF}"/>
              </a:ext>
            </a:extLst>
          </p:cNvPr>
          <p:cNvSpPr txBox="1"/>
          <p:nvPr/>
        </p:nvSpPr>
        <p:spPr>
          <a:xfrm>
            <a:off x="7636476" y="2063578"/>
            <a:ext cx="301249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Power is positively skewed.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Range: 34.2-616 bhp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Mean: 112.31 bhp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Median: 94 bhp</a:t>
            </a:r>
          </a:p>
        </p:txBody>
      </p:sp>
    </p:spTree>
    <p:extLst>
      <p:ext uri="{BB962C8B-B14F-4D97-AF65-F5344CB8AC3E}">
        <p14:creationId xmlns:p14="http://schemas.microsoft.com/office/powerpoint/2010/main" val="2357342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2F807-8451-2243-8E73-EE1201767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642679"/>
          </a:xfrm>
        </p:spPr>
        <p:txBody>
          <a:bodyPr/>
          <a:lstStyle/>
          <a:p>
            <a:r>
              <a:rPr lang="en-US" dirty="0"/>
              <a:t>Model Performance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7EEFC-EA10-B142-AB33-B8FA5EC5B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043246"/>
            <a:ext cx="10213200" cy="4040191"/>
          </a:xfrm>
        </p:spPr>
        <p:txBody>
          <a:bodyPr/>
          <a:lstStyle/>
          <a:p>
            <a:r>
              <a:rPr lang="en-US" dirty="0"/>
              <a:t>Test data consisted of 30% of the data while Training data consisted of 70%.</a:t>
            </a:r>
          </a:p>
          <a:p>
            <a:r>
              <a:rPr lang="en-US" dirty="0"/>
              <a:t>In final model, the following variables of statistical significance were included: Mileage, Year (categorical), Fuel Type (Categorical), Transmission (Categorical), Seats (Categorical), Brand (Categorical), Location (Categorical), Kilometers Driven (log scale), Power (log scale).</a:t>
            </a:r>
          </a:p>
          <a:p>
            <a:r>
              <a:rPr lang="en-US" dirty="0"/>
              <a:t>Values for MAE and RMSE are comparable for Train and Test data.</a:t>
            </a:r>
          </a:p>
          <a:p>
            <a:r>
              <a:rPr lang="en-US" dirty="0"/>
              <a:t>The model is able to explain 66% of the variation on the test set.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3972DD3-F403-484B-A6F4-FA23338800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2933194"/>
              </p:ext>
            </p:extLst>
          </p:nvPr>
        </p:nvGraphicFramePr>
        <p:xfrm>
          <a:off x="1585433" y="4887654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428519628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9588072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61897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495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6388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54.14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1956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670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0600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4307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4303-AC8C-6246-94D3-9E4FE66F5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– Interpretation of Statistical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71661-5678-5F4B-B7B1-AB65F04C9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685925"/>
            <a:ext cx="10213200" cy="4776786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Price is negatively correlated to years 2013 and prior. Price is positively correlated to years after 2013. This makes sense that the newer the model the higher the price.</a:t>
            </a:r>
          </a:p>
          <a:p>
            <a:r>
              <a:rPr lang="en-US" dirty="0"/>
              <a:t>An increase of 1 kmpl makes the price decrease by 0.1396 Lakhs.</a:t>
            </a:r>
          </a:p>
          <a:p>
            <a:r>
              <a:rPr lang="en-US" dirty="0"/>
              <a:t>Electric increases the price more than LPG and Diesel by, respectively, 13.7883 Lakhs, 2.7677 Lakhs, and 1.5415 Lakhs.</a:t>
            </a:r>
          </a:p>
          <a:p>
            <a:r>
              <a:rPr lang="en-US" dirty="0"/>
              <a:t>A small increase in Price exists with Manual Transmission (0.1271 Lakhs).</a:t>
            </a:r>
          </a:p>
          <a:p>
            <a:r>
              <a:rPr lang="en-US" dirty="0"/>
              <a:t>Being a second or third-time owner results in a decrease in price, but fourth+-time owners result in an increase in price by 0.8311 Lakhs.</a:t>
            </a:r>
          </a:p>
          <a:p>
            <a:r>
              <a:rPr lang="en-US" dirty="0"/>
              <a:t>2 or 4 seats result in an increase in price (with 2 seats being significant 17.2624 Lakhs), while the other numbers of seats result in a decrease in price.</a:t>
            </a:r>
          </a:p>
          <a:p>
            <a:r>
              <a:rPr lang="en-US" dirty="0"/>
              <a:t>18 brands result in a decrease in Price (Isuzu, Mahindra, Force, Tata, Datsun, Mitsubishi, Fiat, Honda, Renault, Jeep, Volkswagen, Hyundai, Chevrolet, Skoda, Ford, Toyota, Nissan, Hindustan). The range is 0 to -7.2518 Lakh.</a:t>
            </a:r>
          </a:p>
          <a:p>
            <a:r>
              <a:rPr lang="en-US" dirty="0"/>
              <a:t>3 brands result in a small increase in Price ranging from 0 to 2.952 Lakhs (Smart, </a:t>
            </a:r>
            <a:r>
              <a:rPr lang="en-US" dirty="0" err="1"/>
              <a:t>OpelCorsa</a:t>
            </a:r>
            <a:r>
              <a:rPr lang="en-US" dirty="0"/>
              <a:t>, and Volvo).</a:t>
            </a:r>
          </a:p>
          <a:p>
            <a:r>
              <a:rPr lang="en-US" dirty="0"/>
              <a:t>5 brands result in a larger increase in Price ranging from 15.0948 to 84.601 Lakhs (Jaguar, Land, Porsche, Bentley, and Lamborghini).</a:t>
            </a:r>
          </a:p>
          <a:p>
            <a:r>
              <a:rPr lang="en-US" dirty="0"/>
              <a:t>An increase in 1 unit of log of </a:t>
            </a:r>
            <a:r>
              <a:rPr lang="en-US" dirty="0" err="1"/>
              <a:t>Kilometers_Driven</a:t>
            </a:r>
            <a:r>
              <a:rPr lang="en-US" dirty="0"/>
              <a:t> decreases the price by 1.2520 Lakhs.</a:t>
            </a:r>
          </a:p>
          <a:p>
            <a:r>
              <a:rPr lang="en-US" dirty="0"/>
              <a:t>An increase in 1 unit of log of Power increases the price by 7.6364 Lakhs. Customers are willing to pay for higher power.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032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65992-0F7D-1E40-9181-1D3885C8C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D53D9-0F0E-4B4D-B138-EF587C6AF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Positive impact on price occurs if model year is 2013 or later. Invest in cars with these years of manufacture.</a:t>
            </a:r>
          </a:p>
          <a:p>
            <a:r>
              <a:rPr lang="en-US" dirty="0"/>
              <a:t>Positive impact on price occurs with Electric fuel type. Research the feasibility of increasing the number of electric cars in your fleet, especially considering the environmental sustainability factor.</a:t>
            </a:r>
          </a:p>
          <a:p>
            <a:r>
              <a:rPr lang="en-US" dirty="0"/>
              <a:t>Invest in car brands that increase price and minimize investment in </a:t>
            </a:r>
            <a:r>
              <a:rPr lang="en-US"/>
              <a:t>car brands </a:t>
            </a:r>
            <a:r>
              <a:rPr lang="en-US" dirty="0"/>
              <a:t>that decrease the price (see Conclusions above).</a:t>
            </a:r>
          </a:p>
          <a:p>
            <a:r>
              <a:rPr lang="en-US" dirty="0"/>
              <a:t>Customers are willing to pay for cars with higher power.</a:t>
            </a:r>
          </a:p>
        </p:txBody>
      </p:sp>
    </p:spTree>
    <p:extLst>
      <p:ext uri="{BB962C8B-B14F-4D97-AF65-F5344CB8AC3E}">
        <p14:creationId xmlns:p14="http://schemas.microsoft.com/office/powerpoint/2010/main" val="221879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E9403-0302-FF40-A676-EBE0AD552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 Overview and Solution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7AF4F-E847-FB41-8250-0B6C2D90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Indian Market is experiencing increased demand for used cars while sales of new cars have slowed down. </a:t>
            </a:r>
          </a:p>
          <a:p>
            <a:r>
              <a:rPr lang="en-US" dirty="0"/>
              <a:t>We know that in 2018-19 new car sales were at 3.6 million units while used cars were at 4 million in terms of number sold. Pricing scheme of the latter is of the utmost importance in growing the market.</a:t>
            </a:r>
          </a:p>
          <a:p>
            <a:r>
              <a:rPr lang="en-US" dirty="0"/>
              <a:t>In order to construct a pricing scheme, we first need to create an accurate predictive model using data science, supervised learning techniques.</a:t>
            </a:r>
          </a:p>
        </p:txBody>
      </p:sp>
    </p:spTree>
    <p:extLst>
      <p:ext uri="{BB962C8B-B14F-4D97-AF65-F5344CB8AC3E}">
        <p14:creationId xmlns:p14="http://schemas.microsoft.com/office/powerpoint/2010/main" val="4264457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F5432-EB2D-2647-8D6E-8E164D660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558868"/>
          </a:xfrm>
        </p:spPr>
        <p:txBody>
          <a:bodyPr>
            <a:normAutofit fontScale="90000"/>
          </a:bodyPr>
          <a:lstStyle/>
          <a:p>
            <a:r>
              <a:rPr lang="en-US" dirty="0"/>
              <a:t>Data Overview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DDD90AA-D5AC-6049-8560-942B04A8FE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0982482"/>
              </p:ext>
            </p:extLst>
          </p:nvPr>
        </p:nvGraphicFramePr>
        <p:xfrm>
          <a:off x="877602" y="954157"/>
          <a:ext cx="10213974" cy="5280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7561">
                  <a:extLst>
                    <a:ext uri="{9D8B030D-6E8A-4147-A177-3AD203B41FA5}">
                      <a16:colId xmlns:a16="http://schemas.microsoft.com/office/drawing/2014/main" val="20977883"/>
                    </a:ext>
                  </a:extLst>
                </a:gridCol>
                <a:gridCol w="6466413">
                  <a:extLst>
                    <a:ext uri="{9D8B030D-6E8A-4147-A177-3AD203B41FA5}">
                      <a16:colId xmlns:a16="http://schemas.microsoft.com/office/drawing/2014/main" val="3803674928"/>
                    </a:ext>
                  </a:extLst>
                </a:gridCol>
              </a:tblGrid>
              <a:tr h="345040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384905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 err="1"/>
                        <a:t>S.No</a:t>
                      </a:r>
                      <a:r>
                        <a:rPr lang="en-US" sz="1200" dirty="0"/>
                        <a:t>. – variable dropped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Serial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736508"/>
                  </a:ext>
                </a:extLst>
              </a:tr>
              <a:tr h="504085">
                <a:tc>
                  <a:txBody>
                    <a:bodyPr/>
                    <a:lstStyle/>
                    <a:p>
                      <a:r>
                        <a:rPr lang="en-US" sz="1200" dirty="0"/>
                        <a:t>Name – split into 2 variables, Brand and Model (Model dropped in the final model)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Name of the car which includes Brand name and Model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6198787"/>
                  </a:ext>
                </a:extLst>
              </a:tr>
              <a:tr h="387001">
                <a:tc>
                  <a:txBody>
                    <a:bodyPr/>
                    <a:lstStyle/>
                    <a:p>
                      <a:r>
                        <a:rPr lang="en-US" sz="1200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location/city in which the car is being sold or is available for purchase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2844278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Year the car was manufactured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1839618"/>
                  </a:ext>
                </a:extLst>
              </a:tr>
              <a:tr h="299317">
                <a:tc>
                  <a:txBody>
                    <a:bodyPr/>
                    <a:lstStyle/>
                    <a:p>
                      <a:r>
                        <a:rPr lang="en-US" sz="1200" dirty="0" err="1"/>
                        <a:t>Kilometers_Driven</a:t>
                      </a:r>
                      <a:r>
                        <a:rPr lang="en-US" sz="1200" dirty="0"/>
                        <a:t> - put on log 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total kilometers driven in the car by the previous owner(s) in km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376959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 err="1"/>
                        <a:t>Fuel_Type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The type of fuel used by the car (Petrol, Diesel, Electric, CNG, LPG)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736581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/>
                        <a:t>Transmission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Type of transmission (Automatic or Manual)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024927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Type of Ownership (ex. First-time owner)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91018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/>
                        <a:t>Mileage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Standard mileage offered by the car company in kmpl or km/kg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9205621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/>
                        <a:t>Engine – variable dropped in final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Displacement volume of the engine in CC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157991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/>
                        <a:t>Power – put on log 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Maximum power of the engine in bhp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034133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/>
                        <a:t>Seats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Number of seats in the car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254739"/>
                  </a:ext>
                </a:extLst>
              </a:tr>
              <a:tr h="210962">
                <a:tc>
                  <a:txBody>
                    <a:bodyPr/>
                    <a:lstStyle/>
                    <a:p>
                      <a:r>
                        <a:rPr lang="en-US" sz="1200" dirty="0" err="1"/>
                        <a:t>New_Price</a:t>
                      </a:r>
                      <a:r>
                        <a:rPr lang="en-US" sz="1200" dirty="0"/>
                        <a:t> – variable dropped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Price of a new car of the same model in INR Lakhs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013710"/>
                  </a:ext>
                </a:extLst>
              </a:tr>
              <a:tr h="345040">
                <a:tc>
                  <a:txBody>
                    <a:bodyPr/>
                    <a:lstStyle/>
                    <a:p>
                      <a:r>
                        <a:rPr lang="en-US" sz="1200" dirty="0"/>
                        <a:t>Price (dependent variable)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Price of the used car in INR Lakhs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7908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453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D5475-C55C-6549-8400-8A9C376F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- Price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AF6002-12A2-8043-A002-1050B2D4A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400" y="1895990"/>
            <a:ext cx="6276720" cy="404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DF7943-7DF0-7349-84E1-5BFBCCE910A0}"/>
              </a:ext>
            </a:extLst>
          </p:cNvPr>
          <p:cNvSpPr txBox="1"/>
          <p:nvPr/>
        </p:nvSpPr>
        <p:spPr>
          <a:xfrm>
            <a:off x="7834184" y="2483708"/>
            <a:ext cx="29550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Range: 0.44-160.0 Lakh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Mean: 8.83 Lakh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Median: 5.64 Lakh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Positively Skewed</a:t>
            </a:r>
          </a:p>
        </p:txBody>
      </p:sp>
    </p:spTree>
    <p:extLst>
      <p:ext uri="{BB962C8B-B14F-4D97-AF65-F5344CB8AC3E}">
        <p14:creationId xmlns:p14="http://schemas.microsoft.com/office/powerpoint/2010/main" val="1720814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54EDA-AB95-834D-8E8E-C35717D47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- Years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46D706-FE1D-7B4B-BA1C-B2D7BB016C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400" y="1797136"/>
            <a:ext cx="6742609" cy="404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8ABA0A-D2D6-AA4A-9B75-553837BACA10}"/>
              </a:ext>
            </a:extLst>
          </p:cNvPr>
          <p:cNvSpPr txBox="1"/>
          <p:nvPr/>
        </p:nvSpPr>
        <p:spPr>
          <a:xfrm>
            <a:off x="8180172" y="2823186"/>
            <a:ext cx="31633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top 5 years are 2014, 2015, 2016, 2013, and 2017.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years range from 1996 to 2019.</a:t>
            </a:r>
          </a:p>
        </p:txBody>
      </p:sp>
    </p:spTree>
    <p:extLst>
      <p:ext uri="{BB962C8B-B14F-4D97-AF65-F5344CB8AC3E}">
        <p14:creationId xmlns:p14="http://schemas.microsoft.com/office/powerpoint/2010/main" val="2896041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8767-4F93-E94E-8175-9E41F14A0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- Mileage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DC287F-C0B2-AD40-9F11-18847A1499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134" y="1698282"/>
            <a:ext cx="6060282" cy="404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901E9D-2EB0-8B43-B11F-CF0D716C45DC}"/>
              </a:ext>
            </a:extLst>
          </p:cNvPr>
          <p:cNvSpPr txBox="1"/>
          <p:nvPr/>
        </p:nvSpPr>
        <p:spPr>
          <a:xfrm>
            <a:off x="7624119" y="1901204"/>
            <a:ext cx="38305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Mileage has outliers on both the left and right, but </a:t>
            </a:r>
            <a:r>
              <a:rPr lang="en-US" dirty="0" err="1"/>
              <a:t>moreso</a:t>
            </a:r>
            <a:r>
              <a:rPr lang="en-US" dirty="0"/>
              <a:t> on the right. Distribution looks close to normal.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Range: 0 to 33.54 kmpl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Mean: 18.14 kmpl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Median: 18.16 kmpl</a:t>
            </a:r>
          </a:p>
        </p:txBody>
      </p:sp>
    </p:spTree>
    <p:extLst>
      <p:ext uri="{BB962C8B-B14F-4D97-AF65-F5344CB8AC3E}">
        <p14:creationId xmlns:p14="http://schemas.microsoft.com/office/powerpoint/2010/main" val="1794314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002BF-FA23-5946-88ED-484A6B299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– Fuel Type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875E0E-CDE9-3D4E-85D1-A40ED91BA6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400" y="1797136"/>
            <a:ext cx="6713445" cy="404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6570F8-0DD5-D444-A607-D4A49180B57E}"/>
              </a:ext>
            </a:extLst>
          </p:cNvPr>
          <p:cNvSpPr txBox="1"/>
          <p:nvPr/>
        </p:nvSpPr>
        <p:spPr>
          <a:xfrm>
            <a:off x="8081319" y="3429000"/>
            <a:ext cx="3311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Diesel and Petrol are by far the most prevalent fuel types.</a:t>
            </a:r>
          </a:p>
        </p:txBody>
      </p:sp>
    </p:spTree>
    <p:extLst>
      <p:ext uri="{BB962C8B-B14F-4D97-AF65-F5344CB8AC3E}">
        <p14:creationId xmlns:p14="http://schemas.microsoft.com/office/powerpoint/2010/main" val="2625560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5FC03-E6E2-2644-9E80-152FDE585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- Transmission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F94F89B-04DE-9C44-BC1E-6B446D512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400" y="1945417"/>
            <a:ext cx="6677996" cy="404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A9B45C-B767-5148-8AE1-64D0135B8224}"/>
              </a:ext>
            </a:extLst>
          </p:cNvPr>
          <p:cNvSpPr txBox="1"/>
          <p:nvPr/>
        </p:nvSpPr>
        <p:spPr>
          <a:xfrm>
            <a:off x="7982465" y="3319180"/>
            <a:ext cx="3904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Manual transmissions are most prevalent.</a:t>
            </a:r>
          </a:p>
        </p:txBody>
      </p:sp>
    </p:spTree>
    <p:extLst>
      <p:ext uri="{BB962C8B-B14F-4D97-AF65-F5344CB8AC3E}">
        <p14:creationId xmlns:p14="http://schemas.microsoft.com/office/powerpoint/2010/main" val="98424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88A10-079E-694E-97C0-D66C4C7D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– Owner Type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0B8E02-EBD3-FB4A-BD20-F7AD7AA0D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9400" y="1772422"/>
            <a:ext cx="6667630" cy="404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B9955D-04D4-C846-B409-5B3ED18D79A0}"/>
              </a:ext>
            </a:extLst>
          </p:cNvPr>
          <p:cNvSpPr txBox="1"/>
          <p:nvPr/>
        </p:nvSpPr>
        <p:spPr>
          <a:xfrm>
            <a:off x="7834183" y="3429000"/>
            <a:ext cx="4155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Most owners are first-time car owners.</a:t>
            </a:r>
          </a:p>
        </p:txBody>
      </p:sp>
    </p:spTree>
    <p:extLst>
      <p:ext uri="{BB962C8B-B14F-4D97-AF65-F5344CB8AC3E}">
        <p14:creationId xmlns:p14="http://schemas.microsoft.com/office/powerpoint/2010/main" val="83950738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RegularSeedLeftStep">
      <a:dk1>
        <a:srgbClr val="000000"/>
      </a:dk1>
      <a:lt1>
        <a:srgbClr val="FFFFFF"/>
      </a:lt1>
      <a:dk2>
        <a:srgbClr val="1F1833"/>
      </a:dk2>
      <a:lt2>
        <a:srgbClr val="F0F0F3"/>
      </a:lt2>
      <a:accent1>
        <a:srgbClr val="A9A442"/>
      </a:accent1>
      <a:accent2>
        <a:srgbClr val="B17A3B"/>
      </a:accent2>
      <a:accent3>
        <a:srgbClr val="C35A4D"/>
      </a:accent3>
      <a:accent4>
        <a:srgbClr val="B13B5E"/>
      </a:accent4>
      <a:accent5>
        <a:srgbClr val="C34DA2"/>
      </a:accent5>
      <a:accent6>
        <a:srgbClr val="A13BB1"/>
      </a:accent6>
      <a:hlink>
        <a:srgbClr val="575CC7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983</Words>
  <Application>Microsoft Macintosh PowerPoint</Application>
  <PresentationFormat>Widescreen</PresentationFormat>
  <Paragraphs>115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Avenir Next LT Pro</vt:lpstr>
      <vt:lpstr>Goudy Old Style</vt:lpstr>
      <vt:lpstr>Wingdings</vt:lpstr>
      <vt:lpstr>FrostyVTI</vt:lpstr>
      <vt:lpstr>Cars4U – Project 3</vt:lpstr>
      <vt:lpstr>Business Problem Overview and Solution Approach</vt:lpstr>
      <vt:lpstr>Data Overview</vt:lpstr>
      <vt:lpstr>EDA - Price</vt:lpstr>
      <vt:lpstr>EDA - Years</vt:lpstr>
      <vt:lpstr>EDA - Mileage</vt:lpstr>
      <vt:lpstr>EDA – Fuel Type</vt:lpstr>
      <vt:lpstr>EDA - Transmission</vt:lpstr>
      <vt:lpstr>EDA – Owner Type</vt:lpstr>
      <vt:lpstr>EDA - Seats</vt:lpstr>
      <vt:lpstr>EDA – Kilometers Driven</vt:lpstr>
      <vt:lpstr>EDA - Power</vt:lpstr>
      <vt:lpstr>Model Performance Summary</vt:lpstr>
      <vt:lpstr>Conclusions – Interpretation of Statistical Model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Cars4U – Project 3</dc:title>
  <dc:creator>Sarah Thomas</dc:creator>
  <cp:lastModifiedBy>Sarah Thomas</cp:lastModifiedBy>
  <cp:revision>12</cp:revision>
  <dcterms:created xsi:type="dcterms:W3CDTF">2021-05-22T01:22:33Z</dcterms:created>
  <dcterms:modified xsi:type="dcterms:W3CDTF">2021-05-22T02:47:35Z</dcterms:modified>
</cp:coreProperties>
</file>

<file path=docProps/thumbnail.jpeg>
</file>